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355" r:id="rId3"/>
    <p:sldId id="257" r:id="rId4"/>
    <p:sldId id="354" r:id="rId5"/>
    <p:sldId id="337" r:id="rId6"/>
    <p:sldId id="336" r:id="rId7"/>
    <p:sldId id="335" r:id="rId8"/>
    <p:sldId id="341" r:id="rId9"/>
    <p:sldId id="330" r:id="rId10"/>
    <p:sldId id="331" r:id="rId11"/>
    <p:sldId id="343" r:id="rId12"/>
    <p:sldId id="342" r:id="rId13"/>
    <p:sldId id="327" r:id="rId14"/>
    <p:sldId id="332" r:id="rId15"/>
    <p:sldId id="333" r:id="rId16"/>
    <p:sldId id="349" r:id="rId17"/>
    <p:sldId id="350" r:id="rId18"/>
    <p:sldId id="351" r:id="rId19"/>
    <p:sldId id="323" r:id="rId20"/>
    <p:sldId id="356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746" autoAdjust="0"/>
  </p:normalViewPr>
  <p:slideViewPr>
    <p:cSldViewPr>
      <p:cViewPr>
        <p:scale>
          <a:sx n="80" d="100"/>
          <a:sy n="80" d="100"/>
        </p:scale>
        <p:origin x="-10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9FB52-BC0B-49CB-B197-5BEF10B5C0B3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CF314-7C18-4B49-883C-E49A13B1E4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9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CF314-7C18-4B49-883C-E49A13B1E4E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CF314-7C18-4B49-883C-E49A13B1E4EB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27.08.2020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vospitatelivsexgorodov.3bb.ru/click.php?http://uploads.ru/3pBSl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vospitatelivsexgorodov.3bb.ru/click.php?http://uploads.ru/inYs6.pn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ВОЗРАСТНЫЕ  ОСОБЕННОСТИ  </a:t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>    ДЕТЕЙ </a:t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>5-6 </a:t>
            </a:r>
            <a:endParaRPr lang="ru-RU" b="1" i="1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7" y="285728"/>
            <a:ext cx="7032273" cy="91102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МКДОУ </a:t>
            </a:r>
            <a:r>
              <a:rPr lang="ru-RU" sz="22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Скатинский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детский сад»</a:t>
            </a:r>
          </a:p>
          <a:p>
            <a:pPr algn="r" fontAlgn="auto">
              <a:spcAft>
                <a:spcPts val="0"/>
              </a:spcAft>
              <a:defRPr/>
            </a:pPr>
            <a:endParaRPr lang="ru-RU" sz="22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Возрастной </a:t>
            </a:r>
            <a:r>
              <a:rPr lang="ru-RU" dirty="0"/>
              <a:t>портрет ребёнка»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5013176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•способность </a:t>
            </a:r>
            <a:r>
              <a:rPr lang="ru-RU" sz="2000" dirty="0"/>
              <a:t>играть с другими детьми, не ссорясь, соблюдая правила игры.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•</a:t>
            </a:r>
            <a:r>
              <a:rPr lang="ru-RU" sz="2000" dirty="0"/>
              <a:t>способность сосредоточенно работать 10-15 минут;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•</a:t>
            </a:r>
            <a:r>
              <a:rPr lang="ru-RU" sz="2000" dirty="0"/>
              <a:t>способность оценить качество своей работы в общем;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•</a:t>
            </a:r>
            <a:r>
              <a:rPr lang="ru-RU" sz="2000" dirty="0"/>
              <a:t>умение планировать свою деятельность, а не действовать хаотично, методом проб и ошибок;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•</a:t>
            </a:r>
            <a:r>
              <a:rPr lang="ru-RU" sz="2000" dirty="0"/>
              <a:t>способность самостоятельно исправить ошибку в своей работе; </a:t>
            </a: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713174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928802"/>
            <a:ext cx="892971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Возраст 5 - 6 лет</a:t>
            </a:r>
          </a:p>
          <a:p>
            <a:endParaRPr lang="ru-RU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+mj-lt"/>
                <a:cs typeface="Times New Roman" pitchFamily="18" charset="0"/>
              </a:rPr>
              <a:t>Это возраст активного развития физических и познавательных способностей ребенка, общения со сверстниками. Игра остается основным способом познания окружающего мира, хотя меняются ее формы и содержание. </a:t>
            </a:r>
          </a:p>
          <a:p>
            <a:r>
              <a:rPr lang="ru-RU" sz="2400" dirty="0" smtClean="0">
                <a:latin typeface="+mj-lt"/>
              </a:rPr>
              <a:t>Пятилетние </a:t>
            </a:r>
            <a:r>
              <a:rPr lang="ru-RU" sz="2400" dirty="0">
                <a:latin typeface="+mj-lt"/>
              </a:rPr>
              <a:t>дети влюбчивы. Объектом влюбленности может стать человек любого возраста. Вместе с влюбленностью приходит и ревность. Мальчики начинают ревновать маму к отцу, а девочки наоборот, папу к маме. Это порождает агрессивные выпады.</a:t>
            </a:r>
            <a:endParaRPr lang="ru-RU" sz="2400" dirty="0" smtClean="0">
              <a:latin typeface="+mj-lt"/>
              <a:cs typeface="Times New Roman" pitchFamily="18" charset="0"/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Развитие </a:t>
            </a:r>
            <a:r>
              <a:rPr lang="ru-RU" dirty="0"/>
              <a:t>личности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endParaRPr lang="ru-RU" sz="1800" dirty="0" smtClean="0"/>
          </a:p>
          <a:p>
            <a:pPr marL="0" indent="0">
              <a:buNone/>
            </a:pPr>
            <a:endParaRPr lang="ru-RU" sz="1800" dirty="0"/>
          </a:p>
          <a:p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Желает показать себя миру. </a:t>
            </a:r>
            <a:endParaRPr lang="ru-RU" sz="1800" dirty="0" smtClean="0"/>
          </a:p>
          <a:p>
            <a:r>
              <a:rPr lang="ru-RU" sz="1800" dirty="0" smtClean="0"/>
              <a:t>Развитие личности </a:t>
            </a:r>
          </a:p>
          <a:p>
            <a:r>
              <a:rPr lang="ru-RU" sz="1800" dirty="0" smtClean="0"/>
              <a:t> </a:t>
            </a:r>
            <a:r>
              <a:rPr lang="ru-RU" sz="1800" dirty="0"/>
              <a:t>Он часто привлекает к себе внимание, поскольку ему нужен свидетель его </a:t>
            </a:r>
            <a:r>
              <a:rPr lang="ru-RU" sz="1800" dirty="0" smtClean="0"/>
              <a:t>самовыражени</a:t>
            </a:r>
            <a:r>
              <a:rPr lang="ru-RU" sz="1800" dirty="0"/>
              <a:t>я</a:t>
            </a:r>
            <a:r>
              <a:rPr lang="ru-RU" sz="1800" dirty="0" smtClean="0"/>
              <a:t>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Постепенно переходит от сюжетно ролевых игр к играм по правилам.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Дети контролируют сначала друг друга, а потом — каждый самого себя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 </a:t>
            </a:r>
            <a:r>
              <a:rPr lang="ru-RU" sz="1800" dirty="0" smtClean="0"/>
              <a:t> </a:t>
            </a:r>
            <a:r>
              <a:rPr lang="ru-RU" sz="1800" dirty="0"/>
              <a:t>Стремится к большей самостоятельно </a:t>
            </a:r>
            <a:r>
              <a:rPr lang="ru-RU" sz="1800" dirty="0" err="1"/>
              <a:t>сти</a:t>
            </a:r>
            <a:r>
              <a:rPr lang="ru-RU" sz="1800" dirty="0"/>
              <a:t>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Очень хочет походить на значимых для него взрослых.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Может начать осознавать половые различия.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Начинает задавать вопросы, связанные со смертью. </a:t>
            </a:r>
            <a:endParaRPr lang="ru-RU" sz="1800" dirty="0" smtClean="0"/>
          </a:p>
          <a:p>
            <a:r>
              <a:rPr lang="ru-RU" sz="1800" dirty="0" smtClean="0"/>
              <a:t> </a:t>
            </a:r>
            <a:r>
              <a:rPr lang="ru-RU" sz="1800" dirty="0"/>
              <a:t>Могут усиливаться страхи, особенно ночные и проявляющиеся в период </a:t>
            </a:r>
            <a:r>
              <a:rPr lang="ru-RU" sz="1800" dirty="0" smtClean="0"/>
              <a:t>засыпания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225015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85720" y="2214555"/>
          <a:ext cx="571504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7520"/>
                <a:gridCol w="2857520"/>
              </a:tblGrid>
              <a:tr h="31432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1257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Отношения со сверстниками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Партнер по играм, предпочтения в общении.</a:t>
                      </a:r>
                    </a:p>
                    <a:p>
                      <a:endParaRPr lang="ru-RU" sz="1800" b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 descr="http://s9.uploads.ru/t/3pBSl.png">
            <a:hlinkClick r:id="rId2" tgtFrame="&quot;_blank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4214818"/>
            <a:ext cx="3786214" cy="2286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s8.uploads.ru/t/inYs6.png">
            <a:hlinkClick r:id="rId4" tgtFrame="&quot;_blank&quot;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50" y="4357694"/>
            <a:ext cx="2470808" cy="2248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2410675"/>
              </p:ext>
            </p:extLst>
          </p:nvPr>
        </p:nvGraphicFramePr>
        <p:xfrm>
          <a:off x="755576" y="2636912"/>
          <a:ext cx="4286882" cy="3516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569"/>
                <a:gridCol w="3175313"/>
              </a:tblGrid>
              <a:tr h="7432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27737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Эмоции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Более ровные, старается контролировать; появляются</a:t>
                      </a:r>
                    </a:p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элементы эмоциональной отзывчивости;</a:t>
                      </a:r>
                    </a:p>
                    <a:p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 descr="C:\Users\Пользователь\Downloads\orig (1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700808"/>
            <a:ext cx="3929090" cy="3818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3358432"/>
              </p:ext>
            </p:extLst>
          </p:nvPr>
        </p:nvGraphicFramePr>
        <p:xfrm>
          <a:off x="214281" y="1857364"/>
          <a:ext cx="5357851" cy="4235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7455"/>
                <a:gridCol w="3000396"/>
              </a:tblGrid>
              <a:tr h="84718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33887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Способ познания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Вопросы, рассказы взрослых, общение со взрослым, сверстником, самостоятельная деятельность, экспериментирование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Содержимое 4" descr="depositphotos_31115297-stock-photo-curious-little-boy-thinking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6215074" y="2643182"/>
            <a:ext cx="1916690" cy="2659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/>
          </p:cNvGraphicFramePr>
          <p:nvPr/>
        </p:nvGraphicFramePr>
        <p:xfrm>
          <a:off x="1643042" y="2143116"/>
          <a:ext cx="5223910" cy="4249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257"/>
                <a:gridCol w="3415653"/>
              </a:tblGrid>
              <a:tr h="3720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38771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Восприятие 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Продолжает развиваться восприятие цвета, формы и величины предметов окружающего мира, при этом происходит систематизация этих представлений. В восприятии цвета появляется различение оттенков. В различении величины объектов ребенок 5-6 лет способен выстроить по возрастанию или убыванию до 10 различных предметов.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/>
          <p:cNvGraphicFramePr>
            <a:graphicFrameLocks/>
          </p:cNvGraphicFramePr>
          <p:nvPr/>
        </p:nvGraphicFramePr>
        <p:xfrm>
          <a:off x="285720" y="2214554"/>
          <a:ext cx="5051992" cy="328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6143"/>
                <a:gridCol w="2975849"/>
              </a:tblGrid>
              <a:tr h="4150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2871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Внимание 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Clr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Начало формирования произвольного внимания. Внимание зависит от интереса ребенка, развиваются устойчивость и возможность произвольного переключения. Удерживает внимание 15-20  минут Объем внимания 8-10  предметов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 descr="princes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787" y="3143248"/>
            <a:ext cx="3779213" cy="1859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9642959"/>
              </p:ext>
            </p:extLst>
          </p:nvPr>
        </p:nvGraphicFramePr>
        <p:xfrm>
          <a:off x="683568" y="2852936"/>
          <a:ext cx="7786774" cy="2664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3542"/>
                <a:gridCol w="5665516"/>
                <a:gridCol w="337716"/>
              </a:tblGrid>
              <a:tr h="2664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Память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Произвольное запоминание зависит от вида</a:t>
                      </a:r>
                    </a:p>
                    <a:p>
                      <a:pPr algn="ctr"/>
                      <a:r>
                        <a:rPr lang="ru-RU" sz="2400" b="0" i="0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деятельности. Развитие целенаправленного запоминания.</a:t>
                      </a:r>
                    </a:p>
                    <a:p>
                      <a:pPr algn="ctr"/>
                      <a:r>
                        <a:rPr lang="ru-RU" sz="2400" b="0" i="0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Объем памяти 5-7 предметов из 10, 3-4 действия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/>
          </p:cNvGraphicFramePr>
          <p:nvPr/>
        </p:nvGraphicFramePr>
        <p:xfrm>
          <a:off x="142844" y="2285992"/>
          <a:ext cx="8786875" cy="2214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60"/>
                <a:gridCol w="3347316"/>
                <a:gridCol w="4010799"/>
              </a:tblGrid>
              <a:tr h="4262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88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Мышление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Наглядно-образное </a:t>
                      </a:r>
                    </a:p>
                    <a:p>
                      <a:pPr eaLnBrk="1" hangingPunct="1"/>
                      <a:r>
                        <a:rPr lang="ru-RU" sz="1800" b="1" i="1" dirty="0" smtClean="0">
                          <a:solidFill>
                            <a:schemeClr val="hlink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Наглядно-действенное</a:t>
                      </a:r>
                    </a:p>
                    <a:p>
                      <a:pPr algn="ctr" eaLnBrk="1" hangingPunct="1">
                        <a:buFont typeface="Wingdings" pitchFamily="2" charset="2"/>
                        <a:buNone/>
                      </a:pPr>
                      <a:endParaRPr lang="ru-RU" sz="1800" b="1" i="1" dirty="0" smtClean="0">
                        <a:solidFill>
                          <a:schemeClr val="hlink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eaLnBrk="1" hangingPunct="1">
                        <a:buFont typeface="Wingdings" pitchFamily="2" charset="2"/>
                        <a:buNone/>
                      </a:pPr>
                      <a:endParaRPr lang="ru-RU" sz="1800" b="1" i="1" dirty="0" smtClean="0">
                        <a:solidFill>
                          <a:schemeClr val="hlink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eaLnBrk="1" hangingPunct="1">
                        <a:buFont typeface="Wingdings" pitchFamily="2" charset="2"/>
                        <a:buNone/>
                      </a:pPr>
                      <a:endParaRPr lang="ru-RU" sz="1800" b="1" i="1" dirty="0" smtClean="0">
                        <a:solidFill>
                          <a:schemeClr val="hlink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eaLnBrk="1" hangingPunct="1"/>
                      <a:r>
                        <a:rPr lang="ru-RU" sz="1800" b="1" i="1" dirty="0" smtClean="0">
                          <a:solidFill>
                            <a:schemeClr val="hlink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Наглядно-образное</a:t>
                      </a:r>
                      <a:endParaRPr lang="ru-RU" sz="1800" b="0" i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0" i="1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i="1" dirty="0" smtClean="0">
                        <a:solidFill>
                          <a:schemeClr val="hlink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solidFill>
                            <a:schemeClr val="hlink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Логическое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 descr="msd_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214950"/>
            <a:ext cx="5164063" cy="1357322"/>
          </a:xfrm>
          <a:prstGeom prst="rect">
            <a:avLst/>
          </a:prstGeom>
        </p:spPr>
      </p:pic>
      <p:sp>
        <p:nvSpPr>
          <p:cNvPr id="4" name="AutoShape 11"/>
          <p:cNvSpPr>
            <a:spLocks noChangeArrowheads="1"/>
          </p:cNvSpPr>
          <p:nvPr/>
        </p:nvSpPr>
        <p:spPr bwMode="auto">
          <a:xfrm>
            <a:off x="3143240" y="3286124"/>
            <a:ext cx="358775" cy="857256"/>
          </a:xfrm>
          <a:prstGeom prst="curvedLeftArrow">
            <a:avLst>
              <a:gd name="adj1" fmla="val 55138"/>
              <a:gd name="adj2" fmla="val 11027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AutoShape 16"/>
          <p:cNvSpPr>
            <a:spLocks noChangeArrowheads="1"/>
          </p:cNvSpPr>
          <p:nvPr/>
        </p:nvSpPr>
        <p:spPr bwMode="auto">
          <a:xfrm rot="16200000" flipH="1">
            <a:off x="4357686" y="4071942"/>
            <a:ext cx="357190" cy="1071570"/>
          </a:xfrm>
          <a:prstGeom prst="curvedLeftArrow">
            <a:avLst>
              <a:gd name="adj1" fmla="val 55036"/>
              <a:gd name="adj2" fmla="val 11027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8" name="Рисунок 7" descr="21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000760" y="4877409"/>
            <a:ext cx="2716740" cy="1980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7091300"/>
              </p:ext>
            </p:extLst>
          </p:nvPr>
        </p:nvGraphicFramePr>
        <p:xfrm>
          <a:off x="4849" y="2060848"/>
          <a:ext cx="5048114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655"/>
                <a:gridCol w="3388459"/>
              </a:tblGrid>
              <a:tr h="95538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30770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Воображение 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Это период расцвета детской фантазии, которая самым ярким образом проявляется в игре, где ребенок увлечен –позволяет  сочинять достаточно развернутые и последовательные истории.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1173532_stock-photo-kid-reading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429256" y="1972762"/>
            <a:ext cx="3429024" cy="39565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3023304"/>
              </p:ext>
            </p:extLst>
          </p:nvPr>
        </p:nvGraphicFramePr>
        <p:xfrm>
          <a:off x="1643042" y="2285992"/>
          <a:ext cx="6429420" cy="351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10"/>
                <a:gridCol w="3214710"/>
              </a:tblGrid>
              <a:tr h="83801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5-6 лет</a:t>
                      </a:r>
                      <a:endParaRPr lang="ru-RU" dirty="0"/>
                    </a:p>
                  </a:txBody>
                  <a:tcPr/>
                </a:tc>
              </a:tr>
              <a:tr h="26812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Условия успешности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Собственный широкий кругозор, хорошо развитая речь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285720" y="1857364"/>
            <a:ext cx="885828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МАТЕМАТИКА 5-6</a:t>
            </a:r>
            <a:endParaRPr kumimoji="0" lang="ru-RU" sz="2400" b="1" i="1" u="sng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Счет в пределах 10.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Правильно пользоваться количественными и порядковыми числительными (в пределах 10), отвечает на вопросы: «Сколько?». «Который по счету?»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Уравнивать неравные группы предметов двумя способами.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Сравнивать предметы на глаз(по длине, ширине, высоте, толщине); проверяет точность определенным путем наложения или приложения.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Размещать предметы различной величины (до7-10) в порядке возрастания, убывания их длины, ширины, высоты, толщины.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Выражать местонахождение предмета по отношению к себе, к другим предметам.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Знает некоторые характерные особенности знакомых геометрических фигур.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Называть утро, день, вечер, ночь; иметь представление о смене частей суток.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Называть текущий день недели.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83568" y="1965900"/>
            <a:ext cx="7812360" cy="412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РАЗВИТИЕ РЕЧИ 5-6 лет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sng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Иметь достаточно богатый словарный запас.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Может участвовать в беседе, высказывать свое мнение.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Уметь аргументировано и доброжелательно оценить ответ, высказывание сверстника.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Составлять по образцу рассказ по сюжетной картине, по набору картинок; последовательно, без существенных пропусков пересказывать небольшие литературные произведения.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Определять место звука в слове.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Уметь подбирать к существительным несколько прилагательных; заменять слова другим словом со сходным значением.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714488"/>
            <a:ext cx="8643998" cy="4411675"/>
          </a:xfrm>
        </p:spPr>
        <p:txBody>
          <a:bodyPr/>
          <a:lstStyle/>
          <a:p>
            <a:pPr marL="0" indent="0">
              <a:buNone/>
            </a:pPr>
            <a:endParaRPr lang="ru-RU" sz="2400" b="1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u="sng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Изобразительная деятельность 5-6 лет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возраст наиболее активного рисования. В течение года дети  способны создать до 2-х тысяч рисунков. Рисунки приобретают сюжетный характер. Изображение человека становится более детализированным и пропорциональным. По рисунку уже можно судить  о половой принадлежности и эмоциональном состоянии изображенного человека.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71678"/>
            <a:ext cx="8229600" cy="571504"/>
          </a:xfrm>
        </p:spPr>
        <p:txBody>
          <a:bodyPr/>
          <a:lstStyle/>
          <a:p>
            <a:pPr eaLnBrk="1" hangingPunct="1"/>
            <a:r>
              <a:rPr lang="ru-RU" sz="4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Крупная моторика</a:t>
            </a:r>
          </a:p>
        </p:txBody>
      </p:sp>
      <p:sp>
        <p:nvSpPr>
          <p:cNvPr id="4505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250825" y="3071810"/>
            <a:ext cx="2738438" cy="2643206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4300" i="1" dirty="0" smtClean="0">
                <a:solidFill>
                  <a:schemeClr val="tx2"/>
                </a:solidFill>
              </a:rPr>
              <a:t>Ребенок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4300" i="1" dirty="0" smtClean="0">
                <a:solidFill>
                  <a:schemeClr val="tx2"/>
                </a:solidFill>
              </a:rPr>
              <a:t>должен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4300" i="1" dirty="0" smtClean="0">
                <a:solidFill>
                  <a:schemeClr val="tx2"/>
                </a:solidFill>
              </a:rPr>
              <a:t>уметь</a:t>
            </a:r>
          </a:p>
        </p:txBody>
      </p:sp>
      <p:sp>
        <p:nvSpPr>
          <p:cNvPr id="45060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3348038" y="2786058"/>
            <a:ext cx="5076825" cy="3562355"/>
          </a:xfrm>
        </p:spPr>
        <p:txBody>
          <a:bodyPr/>
          <a:lstStyle/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Прямо и твердо ходить, бегать, прыгать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Точно ловить и кидать мяч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протяжении некоторого времени носить не очень легкие вещи, большие предметы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Застегивать пуговицы, завязывать шнурки и т.п.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800" dirty="0" smtClean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DB0954"/>
                </a:solidFill>
                <a:latin typeface="Times New Roman" pitchFamily="18" charset="0"/>
                <a:cs typeface="Times New Roman" pitchFamily="18" charset="0"/>
              </a:rPr>
              <a:t>Мелкая моторика</a:t>
            </a:r>
          </a:p>
        </p:txBody>
      </p:sp>
      <p:sp>
        <p:nvSpPr>
          <p:cNvPr id="46083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ru-RU" sz="3600" i="1" dirty="0">
              <a:solidFill>
                <a:srgbClr val="A5073F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ru-RU" sz="3600" i="1" dirty="0" smtClean="0">
              <a:solidFill>
                <a:schemeClr val="accent1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sz="3600" i="1" dirty="0" smtClean="0">
                <a:solidFill>
                  <a:schemeClr val="accent1"/>
                </a:solidFill>
              </a:rPr>
              <a:t>Ребенок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600" i="1" dirty="0">
                <a:solidFill>
                  <a:schemeClr val="accent1"/>
                </a:solidFill>
              </a:rPr>
              <a:t>д</a:t>
            </a:r>
            <a:r>
              <a:rPr lang="ru-RU" sz="3600" i="1" dirty="0" smtClean="0">
                <a:solidFill>
                  <a:schemeClr val="accent1"/>
                </a:solidFill>
              </a:rPr>
              <a:t>олжен</a:t>
            </a:r>
          </a:p>
          <a:p>
            <a:pPr marL="0" indent="0" eaLnBrk="1" hangingPunct="1">
              <a:buNone/>
            </a:pPr>
            <a:r>
              <a:rPr lang="ru-RU" sz="3600" i="1" dirty="0" smtClean="0">
                <a:solidFill>
                  <a:schemeClr val="accent1"/>
                </a:solidFill>
              </a:rPr>
              <a:t> уметь</a:t>
            </a:r>
            <a:endParaRPr lang="ru-RU" sz="3600" i="1" dirty="0" smtClean="0">
              <a:solidFill>
                <a:schemeClr val="accent1"/>
              </a:solidFill>
            </a:endParaRPr>
          </a:p>
        </p:txBody>
      </p:sp>
      <p:sp>
        <p:nvSpPr>
          <p:cNvPr id="46084" name="Rectangle 5"/>
          <p:cNvSpPr>
            <a:spLocks noGrp="1" noChangeArrowheads="1"/>
          </p:cNvSpPr>
          <p:nvPr>
            <p:ph sz="half" idx="4294967295"/>
          </p:nvPr>
        </p:nvSpPr>
        <p:spPr>
          <a:xfrm>
            <a:off x="4071938" y="2786063"/>
            <a:ext cx="5072062" cy="4071937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Проводить прямые, а не дрожащие линии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«Видеть строку» и писать в ней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Видеть клеточки и точно вести по ним рисунок</a:t>
            </a:r>
          </a:p>
          <a:p>
            <a:pPr eaLnBrk="1" hangingPunct="1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Проводить по линии, отрывая карандаш не более трех раз, без многократного наведения по одному и тому же месту, без сильного нажима на бумагу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ru-RU" sz="3600" b="1">
                <a:solidFill>
                  <a:srgbClr val="990000"/>
                </a:solidFill>
                <a:latin typeface="Georgia" pitchFamily="18" charset="0"/>
              </a:rPr>
              <a:t>Советы родителям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43174" y="2071678"/>
            <a:ext cx="6250001" cy="452597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400" dirty="0">
                <a:latin typeface="Georgia" pitchFamily="18" charset="0"/>
              </a:rPr>
              <a:t>Главный совет – будьте внимательны к ребенку, любите его, но не «привязывайте» к себе, пусть у него будут друзья, свой круг общения. Будьте готовы поддержать ребенка, выслушать и ободрить его. Залог успеха – доброжелательные и открытые отношения в семье. Справиться с проблемой легче, когда она только возникла и не привела еще к негативным последствиям.</a:t>
            </a:r>
          </a:p>
        </p:txBody>
      </p:sp>
      <p:pic>
        <p:nvPicPr>
          <p:cNvPr id="19460" name="Picture 4" descr="cem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496"/>
            <a:ext cx="3027068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4400" dirty="0" smtClean="0"/>
          </a:p>
          <a:p>
            <a:endParaRPr lang="ru-RU" sz="4400" dirty="0"/>
          </a:p>
          <a:p>
            <a:pPr algn="ctr"/>
            <a:r>
              <a:rPr lang="ru-RU" sz="4400" dirty="0" smtClean="0"/>
              <a:t>Спасибо за внимание !!!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814863948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1339</TotalTime>
  <Words>791</Words>
  <Application>Microsoft Office PowerPoint</Application>
  <PresentationFormat>Экран (4:3)</PresentationFormat>
  <Paragraphs>115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Шаблон 2</vt:lpstr>
      <vt:lpstr>ВОЗРАСТНЫЕ  ОСОБЕННОСТИ       ДЕТЕЙ  5-6 </vt:lpstr>
      <vt:lpstr>    Возрастной портрет ребёнка»</vt:lpstr>
      <vt:lpstr>Презентация PowerPoint</vt:lpstr>
      <vt:lpstr>    Развитие личности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Крупная моторика</vt:lpstr>
      <vt:lpstr>   Мелкая моторика</vt:lpstr>
      <vt:lpstr>Советы родителям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 ОСОБЕННОСТИ       ДЕТЕЙ  5-6 ЛЕТ</dc:title>
  <dc:creator>Пользователь</dc:creator>
  <cp:lastModifiedBy>Детский сад</cp:lastModifiedBy>
  <cp:revision>133</cp:revision>
  <dcterms:created xsi:type="dcterms:W3CDTF">2013-10-18T17:44:48Z</dcterms:created>
  <dcterms:modified xsi:type="dcterms:W3CDTF">2020-08-27T08:39:50Z</dcterms:modified>
</cp:coreProperties>
</file>